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3" r:id="rId2"/>
  </p:sldMasterIdLst>
  <p:notesMasterIdLst>
    <p:notesMasterId r:id="rId30"/>
  </p:notesMasterIdLst>
  <p:handoutMasterIdLst>
    <p:handoutMasterId r:id="rId31"/>
  </p:handoutMasterIdLst>
  <p:sldIdLst>
    <p:sldId id="264" r:id="rId3"/>
    <p:sldId id="269" r:id="rId4"/>
    <p:sldId id="286" r:id="rId5"/>
    <p:sldId id="287" r:id="rId6"/>
    <p:sldId id="288" r:id="rId7"/>
    <p:sldId id="266" r:id="rId8"/>
    <p:sldId id="267" r:id="rId9"/>
    <p:sldId id="268" r:id="rId10"/>
    <p:sldId id="274" r:id="rId11"/>
    <p:sldId id="275" r:id="rId12"/>
    <p:sldId id="276" r:id="rId13"/>
    <p:sldId id="289" r:id="rId14"/>
    <p:sldId id="277" r:id="rId15"/>
    <p:sldId id="295" r:id="rId16"/>
    <p:sldId id="290" r:id="rId17"/>
    <p:sldId id="278" r:id="rId18"/>
    <p:sldId id="291" r:id="rId19"/>
    <p:sldId id="283" r:id="rId20"/>
    <p:sldId id="292" r:id="rId21"/>
    <p:sldId id="294" r:id="rId22"/>
    <p:sldId id="293" r:id="rId23"/>
    <p:sldId id="272" r:id="rId24"/>
    <p:sldId id="273" r:id="rId25"/>
    <p:sldId id="279" r:id="rId26"/>
    <p:sldId id="271" r:id="rId27"/>
    <p:sldId id="284" r:id="rId28"/>
    <p:sldId id="285" r:id="rId2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28" autoAdjust="0"/>
    <p:restoredTop sz="94660"/>
  </p:normalViewPr>
  <p:slideViewPr>
    <p:cSldViewPr>
      <p:cViewPr varScale="1">
        <p:scale>
          <a:sx n="92" d="100"/>
          <a:sy n="92" d="100"/>
        </p:scale>
        <p:origin x="492" y="66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5A207F-0F91-42F2-96D0-049C6003623B}" type="datetimeFigureOut">
              <a:rPr lang="en-US"/>
              <a:t>4/5/2016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567D4A-04CB-4EDF-8FB1-342A02FC8EC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0125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C13F5-F2B1-464B-BE8F-27ABFBD2FBDE}" type="datetimeFigureOut">
              <a:rPr lang="en-US"/>
              <a:t>4/5/2016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1351F-DBB1-4664-ADA9-83BC7CB8848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2362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0" y="0"/>
            <a:ext cx="12227975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1697" y="1871132"/>
            <a:ext cx="6813894" cy="1515533"/>
          </a:xfrm>
        </p:spPr>
        <p:txBody>
          <a:bodyPr anchor="b">
            <a:noAutofit/>
          </a:bodyPr>
          <a:lstStyle>
            <a:lvl1pPr algn="ctr">
              <a:defRPr sz="5398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1697" y="3657597"/>
            <a:ext cx="6813894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099">
                <a:solidFill>
                  <a:schemeClr val="tx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1154" y="5037663"/>
            <a:ext cx="897233" cy="279400"/>
          </a:xfrm>
        </p:spPr>
        <p:txBody>
          <a:bodyPr/>
          <a:lstStyle/>
          <a:p>
            <a:fld id="{3CD9712D-992A-4AB1-A5C2-575F75921AA2}" type="datetimeFigureOut">
              <a:rPr lang="en-US" smtClean="0"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1696" y="5037663"/>
            <a:ext cx="5213277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4568" y="5037663"/>
            <a:ext cx="551023" cy="279400"/>
          </a:xfrm>
        </p:spPr>
        <p:txBody>
          <a:bodyPr/>
          <a:lstStyle/>
          <a:p>
            <a:fld id="{81FEFA0A-2F20-4B60-98C6-5FFDA469AA1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1698" y="3522131"/>
            <a:ext cx="68138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14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4" y="4815415"/>
            <a:ext cx="9607163" cy="566738"/>
          </a:xfrm>
        </p:spPr>
        <p:txBody>
          <a:bodyPr anchor="b">
            <a:normAutofit/>
          </a:bodyPr>
          <a:lstStyle>
            <a:lvl1pPr algn="ctr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156" y="1041400"/>
            <a:ext cx="10103340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064" y="5382153"/>
            <a:ext cx="9607163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9712D-992A-4AB1-A5C2-575F75921AA2}" type="datetimeFigureOut">
              <a:rPr lang="en-US" smtClean="0"/>
              <a:pPr/>
              <a:t>4/5/2016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26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528" y="982132"/>
            <a:ext cx="9590234" cy="2954868"/>
          </a:xfrm>
        </p:spPr>
        <p:txBody>
          <a:bodyPr anchor="ctr">
            <a:normAutofit/>
          </a:bodyPr>
          <a:lstStyle>
            <a:lvl1pPr algn="ctr">
              <a:defRPr sz="31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528" y="4343400"/>
            <a:ext cx="9590234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9712D-992A-4AB1-A5C2-575F75921AA2}" type="datetimeFigureOut">
              <a:rPr lang="en-US" smtClean="0"/>
              <a:pPr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5806" y="4140199"/>
            <a:ext cx="940484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7433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836" y="982132"/>
            <a:ext cx="9293977" cy="2370668"/>
          </a:xfrm>
        </p:spPr>
        <p:txBody>
          <a:bodyPr anchor="ctr">
            <a:normAutofit/>
          </a:bodyPr>
          <a:lstStyle>
            <a:lvl1pPr algn="ctr">
              <a:defRPr sz="3199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376" y="3352800"/>
            <a:ext cx="8836900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999"/>
            </a:lvl1pPr>
            <a:lvl2pPr marL="457063" indent="0">
              <a:buFontTx/>
              <a:buNone/>
              <a:defRPr/>
            </a:lvl2pPr>
            <a:lvl3pPr marL="914126" indent="0">
              <a:buFontTx/>
              <a:buNone/>
              <a:defRPr/>
            </a:lvl3pPr>
            <a:lvl4pPr marL="1371189" indent="0">
              <a:buFontTx/>
              <a:buNone/>
              <a:defRPr/>
            </a:lvl4pPr>
            <a:lvl5pPr marL="1828251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4343400"/>
            <a:ext cx="9607163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9712D-992A-4AB1-A5C2-575F75921AA2}" type="datetimeFigureOut">
              <a:rPr lang="en-US" smtClean="0"/>
              <a:pPr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1789" y="879961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597507" y="2827870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5806" y="4140199"/>
            <a:ext cx="940484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261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5" y="3308581"/>
            <a:ext cx="9607165" cy="1468800"/>
          </a:xfrm>
        </p:spPr>
        <p:txBody>
          <a:bodyPr anchor="b">
            <a:normAutofit/>
          </a:bodyPr>
          <a:lstStyle>
            <a:lvl1pPr algn="l">
              <a:defRPr sz="31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4777381"/>
            <a:ext cx="9607165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9712D-992A-4AB1-A5C2-575F75921AA2}" type="datetimeFigureOut">
              <a:rPr lang="en-US" smtClean="0"/>
              <a:pPr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8192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836" y="982132"/>
            <a:ext cx="9293977" cy="2243668"/>
          </a:xfrm>
        </p:spPr>
        <p:txBody>
          <a:bodyPr anchor="ctr">
            <a:normAutofit/>
          </a:bodyPr>
          <a:lstStyle>
            <a:lvl1pPr algn="ctr">
              <a:defRPr sz="3199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064" y="3639312"/>
            <a:ext cx="9607165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3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4529667"/>
            <a:ext cx="9607165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9712D-992A-4AB1-A5C2-575F75921AA2}" type="datetimeFigureOut">
              <a:rPr lang="en-US" smtClean="0"/>
              <a:pPr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1789" y="879961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97507" y="2599261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5806" y="3429000"/>
            <a:ext cx="940484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2366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4" y="982132"/>
            <a:ext cx="9607163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064" y="3630168"/>
            <a:ext cx="9607165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3" y="4470400"/>
            <a:ext cx="9607167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9712D-992A-4AB1-A5C2-575F75921AA2}" type="datetimeFigureOut">
              <a:rPr lang="en-US" smtClean="0"/>
              <a:pPr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5806" y="3429000"/>
            <a:ext cx="940484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4566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9712D-992A-4AB1-A5C2-575F75921AA2}" type="datetimeFigureOut">
              <a:rPr lang="en-US" smtClean="0"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60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7013" y="982132"/>
            <a:ext cx="1890403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061" y="982132"/>
            <a:ext cx="7431089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9712D-992A-4AB1-A5C2-575F75921AA2}" type="datetimeFigureOut">
              <a:rPr lang="en-US" smtClean="0"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1582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03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9712D-992A-4AB1-A5C2-575F75921AA2}" type="datetimeFigureOut">
              <a:rPr lang="en-US" smtClean="0"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69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4544" y="1752606"/>
            <a:ext cx="8156563" cy="1822514"/>
          </a:xfrm>
        </p:spPr>
        <p:txBody>
          <a:bodyPr anchor="b">
            <a:normAutofit/>
          </a:bodyPr>
          <a:lstStyle>
            <a:lvl1pPr algn="ctr">
              <a:defRPr sz="43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4542" y="3846052"/>
            <a:ext cx="8156565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3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9712D-992A-4AB1-A5C2-575F75921AA2}" type="datetimeFigureOut">
              <a:rPr lang="en-US" smtClean="0"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199" y="3710585"/>
            <a:ext cx="816125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58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110" y="2560320"/>
            <a:ext cx="4717075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9734" y="2560320"/>
            <a:ext cx="4717075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9712D-992A-4AB1-A5C2-575F75921AA2}" type="datetimeFigureOut">
              <a:rPr lang="en-US" smtClean="0"/>
              <a:t>4/5/2016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4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3" y="2658533"/>
            <a:ext cx="4717075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7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063" y="3243263"/>
            <a:ext cx="4717075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9061" y="2658533"/>
            <a:ext cx="4717075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7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9061" y="3243263"/>
            <a:ext cx="4717075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9712D-992A-4AB1-A5C2-575F75921AA2}" type="datetimeFigureOut">
              <a:rPr lang="en-US" smtClean="0"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62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9712D-992A-4AB1-A5C2-575F75921AA2}" type="datetimeFigureOut">
              <a:rPr lang="en-US" smtClean="0"/>
              <a:t>4/5/2016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22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9712D-992A-4AB1-A5C2-575F75921AA2}" type="datetimeFigureOut">
              <a:rPr lang="en-US" smtClean="0"/>
              <a:t>4/5/2016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1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474" y="1388534"/>
            <a:ext cx="3717487" cy="1371600"/>
          </a:xfrm>
        </p:spPr>
        <p:txBody>
          <a:bodyPr anchor="b">
            <a:normAutofit/>
          </a:bodyPr>
          <a:lstStyle>
            <a:lvl1pPr algn="ctr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7257" y="982132"/>
            <a:ext cx="5468042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474" y="3031065"/>
            <a:ext cx="3717487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9712D-992A-4AB1-A5C2-575F75921AA2}" type="datetimeFigureOut">
              <a:rPr lang="en-US" smtClean="0"/>
              <a:t>4/5/2016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5805" y="2912533"/>
            <a:ext cx="35135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40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1" y="1883832"/>
            <a:ext cx="6240191" cy="1371600"/>
          </a:xfrm>
        </p:spPr>
        <p:txBody>
          <a:bodyPr anchor="b">
            <a:normAutofit/>
          </a:bodyPr>
          <a:lstStyle>
            <a:lvl1pPr algn="ctr">
              <a:defRPr sz="27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2724" y="1041400"/>
            <a:ext cx="3062549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061" y="3255432"/>
            <a:ext cx="624019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C921A-C8D2-4081-A245-9898AE3AA7DA}" type="datetimeFigureOut">
              <a:rPr lang="en-US" smtClean="0"/>
              <a:t>4/5/2016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442B0-3136-4970-888F-052B01252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0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2" y="0"/>
            <a:ext cx="12226777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065" y="982133"/>
            <a:ext cx="95986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2556932"/>
            <a:ext cx="95986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5241" y="5969000"/>
            <a:ext cx="15997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CD9712D-992A-4AB1-A5C2-575F75921AA2}" type="datetimeFigureOut">
              <a:rPr lang="en-US" smtClean="0"/>
              <a:pPr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064" y="5969000"/>
            <a:ext cx="73039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1205" y="5969000"/>
            <a:ext cx="542556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829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3945" r:id="rId12"/>
    <p:sldLayoutId id="2147483946" r:id="rId13"/>
    <p:sldLayoutId id="2147483947" r:id="rId14"/>
    <p:sldLayoutId id="2147483948" r:id="rId15"/>
    <p:sldLayoutId id="2147483949" r:id="rId16"/>
    <p:sldLayoutId id="2147483950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063" rtl="0" eaLnBrk="1" latinLnBrk="0" hangingPunct="1">
        <a:spcBef>
          <a:spcPct val="0"/>
        </a:spcBef>
        <a:buNone/>
        <a:defRPr sz="4399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664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399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727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999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199790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799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2587" indent="-171399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999650" indent="-171399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3846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0908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7971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5034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acity.com/" TargetMode="External"/><Relationship Id="rId2" Type="http://schemas.openxmlformats.org/officeDocument/2006/relationships/hyperlink" Target="http://developer.android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henewboston.com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60990"/>
            <a:ext cx="11927060" cy="1359898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“Android Food Ordering System”</a:t>
            </a:r>
            <a:br>
              <a:rPr lang="en-US" sz="2800" b="1" dirty="0">
                <a:latin typeface="Times New Roman" pitchFamily="18" charset="0"/>
                <a:cs typeface="Times New Roman" pitchFamily="18" charset="0"/>
              </a:rPr>
            </a:b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(Virtual Waitress)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7828" y="766445"/>
            <a:ext cx="10414893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Students of G.V Acharya Polytechnic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09836" y="3772533"/>
            <a:ext cx="10657184" cy="182196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endParaRPr lang="en-US" sz="3600" dirty="0"/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3600" b="1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1895077" y="3031675"/>
            <a:ext cx="6503591" cy="252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Members:    </a:t>
            </a:r>
          </a:p>
          <a:p>
            <a:pPr marL="457200" indent="-457200">
              <a:lnSpc>
                <a:spcPct val="90000"/>
              </a:lnSpc>
              <a:buAutoNum type="arabicParenR"/>
            </a:pPr>
            <a:r>
              <a:rPr lang="en-US" sz="2400" dirty="0" err="1" smtClean="0">
                <a:latin typeface="Bell MT" panose="020205030603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Vipul</a:t>
            </a:r>
            <a:r>
              <a:rPr lang="en-US" sz="2400" dirty="0" smtClean="0">
                <a:latin typeface="Bell MT" panose="020205030603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400" dirty="0" err="1" smtClean="0">
                <a:latin typeface="Bell MT" panose="020205030603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Patil</a:t>
            </a:r>
            <a:endParaRPr lang="en-US" sz="2400" dirty="0" smtClean="0">
              <a:latin typeface="Bell MT" panose="020205030603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457200" indent="-457200">
              <a:lnSpc>
                <a:spcPct val="90000"/>
              </a:lnSpc>
              <a:buAutoNum type="arabicParenR"/>
            </a:pPr>
            <a:r>
              <a:rPr lang="en-US" sz="2400" dirty="0" err="1" smtClean="0">
                <a:latin typeface="Bell MT" panose="020205030603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Jagrut</a:t>
            </a:r>
            <a:r>
              <a:rPr lang="en-US" sz="2400" dirty="0" smtClean="0">
                <a:latin typeface="Bell MT" panose="020205030603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400" dirty="0" err="1" smtClean="0">
                <a:latin typeface="Bell MT" panose="020205030603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Goenka</a:t>
            </a:r>
            <a:endParaRPr lang="en-US" sz="2400" dirty="0">
              <a:latin typeface="Bell MT" panose="020205030603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457200" indent="-457200">
              <a:lnSpc>
                <a:spcPct val="90000"/>
              </a:lnSpc>
              <a:buAutoNum type="arabicParenR" startAt="3"/>
            </a:pPr>
            <a:r>
              <a:rPr lang="en-US" sz="2400" dirty="0" err="1" smtClean="0">
                <a:latin typeface="Bell MT" panose="020205030603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Abhishek</a:t>
            </a:r>
            <a:r>
              <a:rPr lang="en-US" sz="2400" dirty="0" smtClean="0">
                <a:latin typeface="Bell MT" panose="020205030603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400" dirty="0" err="1" smtClean="0">
                <a:latin typeface="Bell MT" panose="020205030603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Dhiman</a:t>
            </a:r>
            <a:endParaRPr lang="en-US" sz="2400" dirty="0" smtClean="0">
              <a:latin typeface="Bell MT" panose="020205030603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457200" indent="-457200">
              <a:lnSpc>
                <a:spcPct val="90000"/>
              </a:lnSpc>
              <a:buAutoNum type="arabicParenR" startAt="3"/>
            </a:pPr>
            <a:r>
              <a:rPr lang="en-US" sz="2400" dirty="0" err="1" smtClean="0">
                <a:latin typeface="Bell MT" panose="020205030603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Abhijit</a:t>
            </a:r>
            <a:r>
              <a:rPr lang="en-US" sz="2400" dirty="0" smtClean="0">
                <a:latin typeface="Bell MT" panose="020205030603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400" dirty="0" err="1" smtClean="0">
                <a:latin typeface="Bell MT" panose="020205030603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Bansode</a:t>
            </a:r>
            <a:endParaRPr lang="en-US" sz="2400" dirty="0">
              <a:latin typeface="Bell MT" panose="020205030603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457200" indent="-457200">
              <a:lnSpc>
                <a:spcPct val="90000"/>
              </a:lnSpc>
              <a:buAutoNum type="arabicParenR" startAt="3"/>
            </a:pPr>
            <a:r>
              <a:rPr lang="en-US" sz="2400" dirty="0" smtClean="0">
                <a:latin typeface="Bell MT" panose="020205030603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Rahul </a:t>
            </a:r>
            <a:r>
              <a:rPr lang="en-US" sz="2400" smtClean="0">
                <a:latin typeface="Bell MT" panose="020205030603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Kubal</a:t>
            </a:r>
            <a:endParaRPr lang="en-US" sz="2400" dirty="0">
              <a:latin typeface="Bell MT" panose="020205030603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90000"/>
              </a:lnSpc>
            </a:pPr>
            <a:endParaRPr lang="en-US" sz="2400" dirty="0">
              <a:latin typeface="Bell MT" panose="020205030603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906" y="3031675"/>
            <a:ext cx="2042005" cy="255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79680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5" y="692696"/>
            <a:ext cx="9598696" cy="130386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 for our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0252" y="2420888"/>
            <a:ext cx="9598696" cy="3318936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Splash screen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268" y="2492896"/>
            <a:ext cx="2545875" cy="36724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98268" y="2492896"/>
            <a:ext cx="2545875" cy="3672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2974791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5" y="692696"/>
            <a:ext cx="9598696" cy="130386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 for our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2220" y="2420888"/>
            <a:ext cx="9598696" cy="3318936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Registering Table number:</a:t>
            </a:r>
          </a:p>
        </p:txBody>
      </p:sp>
      <p:sp>
        <p:nvSpPr>
          <p:cNvPr id="4" name="Rectangle 3"/>
          <p:cNvSpPr/>
          <p:nvPr/>
        </p:nvSpPr>
        <p:spPr>
          <a:xfrm>
            <a:off x="4812492" y="2492896"/>
            <a:ext cx="2419824" cy="36895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493" y="2492896"/>
            <a:ext cx="2419823" cy="368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9035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 for our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Category</a:t>
            </a:r>
          </a:p>
        </p:txBody>
      </p:sp>
      <p:sp>
        <p:nvSpPr>
          <p:cNvPr id="4" name="Rectangle 3"/>
          <p:cNvSpPr/>
          <p:nvPr/>
        </p:nvSpPr>
        <p:spPr>
          <a:xfrm>
            <a:off x="4812492" y="2492896"/>
            <a:ext cx="2419824" cy="36895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92" y="2439842"/>
            <a:ext cx="2558023" cy="379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4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3812" y="2420888"/>
            <a:ext cx="9598696" cy="3318936"/>
          </a:xfrm>
        </p:spPr>
        <p:txBody>
          <a:bodyPr/>
          <a:lstStyle/>
          <a:p>
            <a:pPr marL="342900" indent="-342900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65430" y="2556833"/>
            <a:ext cx="1848862" cy="33189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73586" y="2538467"/>
            <a:ext cx="1856930" cy="33373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134851" y="2534005"/>
            <a:ext cx="1856930" cy="33373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127381" y="2528383"/>
            <a:ext cx="1856930" cy="33373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69825" y="5882548"/>
            <a:ext cx="1040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76190" y="5882548"/>
            <a:ext cx="93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N-Veg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836854" y="5852941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661428" y="5868256"/>
            <a:ext cx="969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Dessert</a:t>
            </a:r>
          </a:p>
        </p:txBody>
      </p:sp>
      <p:pic>
        <p:nvPicPr>
          <p:cNvPr id="22" name="Picture 2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431" y="2556834"/>
            <a:ext cx="1848862" cy="3296108"/>
          </a:xfrm>
          <a:prstGeom prst="rect">
            <a:avLst/>
          </a:prstGeom>
        </p:spPr>
      </p:pic>
      <p:pic>
        <p:nvPicPr>
          <p:cNvPr id="21" name="Picture 2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585" y="2549709"/>
            <a:ext cx="1856931" cy="3315975"/>
          </a:xfrm>
          <a:prstGeom prst="rect">
            <a:avLst/>
          </a:prstGeom>
        </p:spPr>
      </p:pic>
      <p:pic>
        <p:nvPicPr>
          <p:cNvPr id="23" name="Picture 2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265" y="2528383"/>
            <a:ext cx="1848046" cy="3318936"/>
          </a:xfrm>
          <a:prstGeom prst="rect">
            <a:avLst/>
          </a:prstGeom>
        </p:spPr>
      </p:pic>
      <p:pic>
        <p:nvPicPr>
          <p:cNvPr id="24" name="Picture 23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449" y="2528384"/>
            <a:ext cx="1853105" cy="331893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selection: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002411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Bill &amp; confirmation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004" y="2652577"/>
            <a:ext cx="1866304" cy="331787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380" y="2652577"/>
            <a:ext cx="2088233" cy="333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06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Confirmation:</a:t>
            </a:r>
          </a:p>
        </p:txBody>
      </p:sp>
      <p:sp>
        <p:nvSpPr>
          <p:cNvPr id="5" name="Rectangle 4"/>
          <p:cNvSpPr/>
          <p:nvPr/>
        </p:nvSpPr>
        <p:spPr>
          <a:xfrm>
            <a:off x="4834272" y="2492896"/>
            <a:ext cx="2412268" cy="3672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676" y="2492895"/>
            <a:ext cx="2404864" cy="367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6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5" y="692696"/>
            <a:ext cx="9598696" cy="130386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Screen</a:t>
            </a:r>
          </a:p>
        </p:txBody>
      </p:sp>
      <p:sp>
        <p:nvSpPr>
          <p:cNvPr id="5" name="Rectangle 4"/>
          <p:cNvSpPr/>
          <p:nvPr/>
        </p:nvSpPr>
        <p:spPr>
          <a:xfrm>
            <a:off x="4654252" y="2492896"/>
            <a:ext cx="2520280" cy="3672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52" y="2492896"/>
            <a:ext cx="2514600" cy="36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67705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At the server’s side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74" t="22912" r="25000" b="26253"/>
          <a:stretch/>
        </p:blipFill>
        <p:spPr bwMode="auto">
          <a:xfrm>
            <a:off x="3173295" y="2557463"/>
            <a:ext cx="5842235" cy="33178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5598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3932" y="756981"/>
            <a:ext cx="8302552" cy="943827"/>
          </a:xfrm>
        </p:spPr>
        <p:txBody>
          <a:bodyPr>
            <a:normAutofit/>
          </a:bodyPr>
          <a:lstStyle/>
          <a:p>
            <a:r>
              <a:rPr lang="en-US" sz="4000" dirty="0"/>
              <a:t>At the server’s side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13892" y="1844824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400" dirty="0"/>
              <a:t>Server side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5190" y="2557463"/>
            <a:ext cx="5898444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8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At the server’s side</a:t>
            </a:r>
            <a:endParaRPr lang="en-US" dirty="0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978" y="2643217"/>
            <a:ext cx="5498869" cy="314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1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7868" y="692696"/>
            <a:ext cx="9598696" cy="1303867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6276" y="2556932"/>
            <a:ext cx="9598696" cy="3318936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Platform for the Project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 for an application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</p:txBody>
      </p:sp>
    </p:spTree>
    <p:extLst>
      <p:ext uri="{BB962C8B-B14F-4D97-AF65-F5344CB8AC3E}">
        <p14:creationId xmlns:p14="http://schemas.microsoft.com/office/powerpoint/2010/main" val="2963199506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At the server’s side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25" y="2557463"/>
            <a:ext cx="4885375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44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At the server’s side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978" y="2643217"/>
            <a:ext cx="5498869" cy="314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7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56" y="4129980"/>
            <a:ext cx="2631464" cy="17472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780" y="764704"/>
            <a:ext cx="9402274" cy="140053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Advantages of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9876" y="2041831"/>
            <a:ext cx="8944211" cy="419548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	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Maintaining the record is  more efficient.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Waiting in a queue has been avoided.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Manpower is reduced.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Waiting time for placing order decreases.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Proper selection of foodstuff and placement</a:t>
            </a:r>
          </a:p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    of order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933" y="2780928"/>
            <a:ext cx="2493230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12608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9876" y="2492896"/>
            <a:ext cx="10441160" cy="260021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It can only be used by a person with a proper knowledge </a:t>
            </a:r>
          </a:p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   of using smartphone.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It may only be implemented at reputed</a:t>
            </a:r>
          </a:p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    food chains like McDonalds, Dominos,</a:t>
            </a:r>
          </a:p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    &amp; restaurant etc.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804" y="1052736"/>
            <a:ext cx="9598696" cy="80001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Disadvantages of project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500" y="3933056"/>
            <a:ext cx="3223603" cy="19841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212" y="2471424"/>
            <a:ext cx="2261781" cy="205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46995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6665" y="1340768"/>
            <a:ext cx="8944211" cy="4195481"/>
          </a:xfrm>
        </p:spPr>
        <p:txBody>
          <a:bodyPr/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Currently the application is being developed for Android OS.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future, the application can be developed for Windows smartphones and iOS as well.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8404" y="557117"/>
            <a:ext cx="6358336" cy="783651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052" y="2924944"/>
            <a:ext cx="5754546" cy="3222546"/>
          </a:xfrm>
          <a:prstGeom prst="rect">
            <a:avLst/>
          </a:prstGeom>
        </p:spPr>
      </p:pic>
      <p:sp>
        <p:nvSpPr>
          <p:cNvPr id="9" name="Curved Down Arrow 8"/>
          <p:cNvSpPr/>
          <p:nvPr/>
        </p:nvSpPr>
        <p:spPr>
          <a:xfrm>
            <a:off x="3646140" y="2564904"/>
            <a:ext cx="2088232" cy="100811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urved Down Arrow 9"/>
          <p:cNvSpPr/>
          <p:nvPr/>
        </p:nvSpPr>
        <p:spPr>
          <a:xfrm>
            <a:off x="5950396" y="2564904"/>
            <a:ext cx="2016224" cy="93610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9820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4012" y="1005492"/>
            <a:ext cx="6815573" cy="839332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Technologies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5743" y="2492897"/>
            <a:ext cx="8944211" cy="432047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The IDE that has been used  in developing this app are as follows: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Android Studio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NetBeans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The database used are as follows: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SQLite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JDBC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Languages used: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Java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SQLite(query language used)</a:t>
            </a:r>
          </a:p>
          <a:p>
            <a:pPr marL="0" indent="0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540" y="4495428"/>
            <a:ext cx="3056726" cy="12763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535" y="4279784"/>
            <a:ext cx="1544427" cy="15301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540" y="2780928"/>
            <a:ext cx="4324460" cy="1752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561" y="4149842"/>
            <a:ext cx="773505" cy="6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834914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3716" y="1404352"/>
            <a:ext cx="8945192" cy="944528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References: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4833" y="2492897"/>
            <a:ext cx="7415843" cy="2664296"/>
          </a:xfrm>
        </p:spPr>
        <p:txBody>
          <a:bodyPr/>
          <a:lstStyle/>
          <a:p>
            <a:r>
              <a:rPr lang="en-US" dirty="0"/>
              <a:t>http://stackoverflow.com/	</a:t>
            </a:r>
          </a:p>
          <a:p>
            <a:r>
              <a:rPr lang="en-US" dirty="0">
                <a:hlinkClick r:id="rId2"/>
              </a:rPr>
              <a:t>http://developer.android.com/</a:t>
            </a:r>
            <a:endParaRPr lang="en-US" dirty="0"/>
          </a:p>
          <a:p>
            <a:r>
              <a:rPr lang="en-US" dirty="0">
                <a:hlinkClick r:id="rId3"/>
              </a:rPr>
              <a:t>https://www.udacity.com/</a:t>
            </a:r>
            <a:endParaRPr lang="en-US" dirty="0"/>
          </a:p>
          <a:p>
            <a:r>
              <a:rPr lang="en-US" dirty="0">
                <a:hlinkClick r:id="rId4"/>
              </a:rPr>
              <a:t>https://www.thenewboston.com/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41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132" y="2924944"/>
            <a:ext cx="5256584" cy="1400530"/>
          </a:xfrm>
        </p:spPr>
        <p:txBody>
          <a:bodyPr/>
          <a:lstStyle/>
          <a:p>
            <a:r>
              <a:rPr lang="en-US" sz="5400" dirty="0"/>
              <a:t>THANK YOU </a:t>
            </a:r>
            <a:r>
              <a:rPr lang="en-US" sz="5400" dirty="0">
                <a:sym typeface="Wingdings" panose="05000000000000000000" pitchFamily="2" charset="2"/>
              </a:rPr>
              <a:t> 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21206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1287" y="899592"/>
            <a:ext cx="5159389" cy="873224"/>
          </a:xfrm>
        </p:spPr>
        <p:txBody>
          <a:bodyPr/>
          <a:lstStyle/>
          <a:p>
            <a:r>
              <a:rPr lang="en-US" dirty="0"/>
              <a:t>Idea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3099" y="1916832"/>
            <a:ext cx="8944211" cy="4195481"/>
          </a:xfrm>
        </p:spPr>
        <p:txBody>
          <a:bodyPr>
            <a:normAutofit/>
          </a:bodyPr>
          <a:lstStyle/>
          <a:p>
            <a:r>
              <a:rPr lang="en-US" dirty="0"/>
              <a:t>Problem definition:</a:t>
            </a:r>
          </a:p>
          <a:p>
            <a:pPr marL="0" indent="0">
              <a:buNone/>
            </a:pPr>
            <a:r>
              <a:rPr lang="en-US" dirty="0"/>
              <a:t>    At various restaurant &amp; food chains the customer</a:t>
            </a:r>
          </a:p>
          <a:p>
            <a:pPr marL="0" indent="0">
              <a:buNone/>
            </a:pPr>
            <a:r>
              <a:rPr lang="en-US" dirty="0"/>
              <a:t>    satisfaction goes down due to following reasons.</a:t>
            </a:r>
          </a:p>
          <a:p>
            <a:pPr marL="457200" indent="-457200">
              <a:buAutoNum type="arabicParenR"/>
            </a:pPr>
            <a:r>
              <a:rPr lang="en-US" dirty="0"/>
              <a:t>Too much of waiting time for order.</a:t>
            </a:r>
          </a:p>
          <a:p>
            <a:pPr marL="457200" indent="-457200">
              <a:buAutoNum type="arabicParenR"/>
            </a:pPr>
            <a:r>
              <a:rPr lang="en-US" dirty="0"/>
              <a:t>Prolonged queues(In food chains).</a:t>
            </a:r>
          </a:p>
          <a:p>
            <a:pPr marL="457200" indent="-457200">
              <a:buAutoNum type="arabicParenR"/>
            </a:pPr>
            <a:r>
              <a:rPr lang="en-US" dirty="0"/>
              <a:t>Misplaced orders.</a:t>
            </a:r>
          </a:p>
          <a:p>
            <a:pPr marL="457200" indent="-457200">
              <a:buAutoNum type="arabicParenR"/>
            </a:pPr>
            <a:r>
              <a:rPr lang="en-US" dirty="0"/>
              <a:t>Uninformed lack of meals.</a:t>
            </a:r>
          </a:p>
          <a:p>
            <a:pPr>
              <a:buSzPct val="130000"/>
            </a:pPr>
            <a:r>
              <a:rPr lang="en-US" dirty="0"/>
              <a:t>In short, improper management of the eateries.</a:t>
            </a:r>
          </a:p>
          <a:p>
            <a:pPr marL="457200" indent="-457200">
              <a:buAutoNum type="arabicParenR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807" y="4177133"/>
            <a:ext cx="2787730" cy="18593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672" y="2420888"/>
            <a:ext cx="2545422" cy="190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3975" y="588310"/>
            <a:ext cx="10273005" cy="1400530"/>
          </a:xfrm>
        </p:spPr>
        <p:txBody>
          <a:bodyPr/>
          <a:lstStyle/>
          <a:p>
            <a:r>
              <a:rPr lang="en-US" sz="4000" dirty="0"/>
              <a:t>DFD diagram of Food Ordering System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956" y="2546773"/>
            <a:ext cx="5054871" cy="3604146"/>
          </a:xfrm>
        </p:spPr>
      </p:pic>
      <p:sp>
        <p:nvSpPr>
          <p:cNvPr id="5" name="Oval 4"/>
          <p:cNvSpPr/>
          <p:nvPr/>
        </p:nvSpPr>
        <p:spPr>
          <a:xfrm>
            <a:off x="5374332" y="3284984"/>
            <a:ext cx="1467412" cy="1656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413892" y="1948770"/>
            <a:ext cx="10729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Food ordering system plays the most crucial role in any restaurant or Food chain.</a:t>
            </a:r>
          </a:p>
        </p:txBody>
      </p:sp>
    </p:spTree>
    <p:extLst>
      <p:ext uri="{BB962C8B-B14F-4D97-AF65-F5344CB8AC3E}">
        <p14:creationId xmlns:p14="http://schemas.microsoft.com/office/powerpoint/2010/main" val="117219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511" y="4221088"/>
            <a:ext cx="2448397" cy="17281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5" y="828989"/>
            <a:ext cx="9598696" cy="1303867"/>
          </a:xfrm>
        </p:spPr>
        <p:txBody>
          <a:bodyPr/>
          <a:lstStyle/>
          <a:p>
            <a:r>
              <a:rPr lang="en-US" dirty="0"/>
              <a:t>As per our observation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3892" y="2420888"/>
            <a:ext cx="8944211" cy="352839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Customer satisfaction is directly proportional to the </a:t>
            </a:r>
          </a:p>
          <a:p>
            <a:pPr marL="0" indent="0">
              <a:buNone/>
            </a:pPr>
            <a:r>
              <a:rPr lang="en-US" dirty="0"/>
              <a:t>    management of the food ordering system of eateries.</a:t>
            </a:r>
          </a:p>
          <a:p>
            <a:endParaRPr lang="en-US" dirty="0"/>
          </a:p>
          <a:p>
            <a:r>
              <a:rPr lang="en-US" dirty="0"/>
              <a:t>Management of the Food Ordering system is inversely </a:t>
            </a:r>
          </a:p>
          <a:p>
            <a:pPr marL="0" indent="0">
              <a:buNone/>
            </a:pPr>
            <a:r>
              <a:rPr lang="en-US" dirty="0"/>
              <a:t>    proportional to the number of the customers. </a:t>
            </a:r>
          </a:p>
          <a:p>
            <a:endParaRPr lang="en-US" dirty="0"/>
          </a:p>
          <a:p>
            <a:r>
              <a:rPr lang="en-US" dirty="0"/>
              <a:t>Thus we are developing an application that will allow</a:t>
            </a:r>
          </a:p>
          <a:p>
            <a:pPr marL="0" indent="0">
              <a:buNone/>
            </a:pPr>
            <a:r>
              <a:rPr lang="en-US" dirty="0"/>
              <a:t>    the eateries to take orders and maintain records efficiently.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732" y="2564904"/>
            <a:ext cx="2381250" cy="167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3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0036" y="764704"/>
            <a:ext cx="6792888" cy="648072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9866" y="1124744"/>
            <a:ext cx="9601200" cy="2160240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	Our app is aimed at providing the service to food chains and restaurants to take orders and maintain records more easily and efficiently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172" y="2636912"/>
            <a:ext cx="5114987" cy="340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1323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828" y="804334"/>
            <a:ext cx="10585176" cy="140053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Graphical representation of the application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004" y="2636912"/>
            <a:ext cx="6544367" cy="3317875"/>
          </a:xfrm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6022404" y="3418196"/>
            <a:ext cx="792088" cy="65887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646140" y="3284984"/>
            <a:ext cx="1368152" cy="13321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552645" y="3110983"/>
            <a:ext cx="1461647" cy="17400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022404" y="3284984"/>
            <a:ext cx="936104" cy="7920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9273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9876" y="828989"/>
            <a:ext cx="9598696" cy="1303867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Platform for the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9876" y="2564904"/>
            <a:ext cx="8944211" cy="419548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The platform for which the project has been implemented is for Android phones.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This same project can be further implemented for                                    Windows Phone and IOS as well in later stage.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We chose android as the android studio , the IDE for             developing android App is for free.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692" y="3284984"/>
            <a:ext cx="2293719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15014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0417" y="980728"/>
            <a:ext cx="7880419" cy="971448"/>
          </a:xfrm>
        </p:spPr>
        <p:txBody>
          <a:bodyPr/>
          <a:lstStyle/>
          <a:p>
            <a:r>
              <a:rPr lang="en-US" dirty="0"/>
              <a:t>Requirements for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3892" y="2060848"/>
            <a:ext cx="9649072" cy="224863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	</a:t>
            </a:r>
            <a:endParaRPr lang="en-US" sz="31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 Operating System for android phone is Android Ice Cream Sandwich or further for Customers.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 compatible Operating System for Windows PC is Windows 7 or further for Eatery.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 Eatery also requires a Wi-Fi router to establish a network connection between Eatery and Customer’s systems.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052" y="4449484"/>
            <a:ext cx="2252763" cy="17158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248" y="4437112"/>
            <a:ext cx="2217076" cy="15412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324" y="4371290"/>
            <a:ext cx="2013312" cy="18722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866" y="4389174"/>
            <a:ext cx="1937389" cy="176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98575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Serenity">
      <a:dk1>
        <a:srgbClr val="164B4F"/>
      </a:dk1>
      <a:lt1>
        <a:sysClr val="window" lastClr="FFFFFF"/>
      </a:lt1>
      <a:dk2>
        <a:srgbClr val="000000"/>
      </a:dk2>
      <a:lt2>
        <a:srgbClr val="C5E5EC"/>
      </a:lt2>
      <a:accent1>
        <a:srgbClr val="1B91A1"/>
      </a:accent1>
      <a:accent2>
        <a:srgbClr val="46AC6F"/>
      </a:accent2>
      <a:accent3>
        <a:srgbClr val="37AFD5"/>
      </a:accent3>
      <a:accent4>
        <a:srgbClr val="6786A9"/>
      </a:accent4>
      <a:accent5>
        <a:srgbClr val="90A693"/>
      </a:accent5>
      <a:accent6>
        <a:srgbClr val="389066"/>
      </a:accent6>
      <a:hlink>
        <a:srgbClr val="27A99A"/>
      </a:hlink>
      <a:folHlink>
        <a:srgbClr val="94AE9D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erenity">
      <a:dk1>
        <a:srgbClr val="164B4F"/>
      </a:dk1>
      <a:lt1>
        <a:sysClr val="window" lastClr="FFFFFF"/>
      </a:lt1>
      <a:dk2>
        <a:srgbClr val="000000"/>
      </a:dk2>
      <a:lt2>
        <a:srgbClr val="C5E5EC"/>
      </a:lt2>
      <a:accent1>
        <a:srgbClr val="1B91A1"/>
      </a:accent1>
      <a:accent2>
        <a:srgbClr val="46AC6F"/>
      </a:accent2>
      <a:accent3>
        <a:srgbClr val="37AFD5"/>
      </a:accent3>
      <a:accent4>
        <a:srgbClr val="6786A9"/>
      </a:accent4>
      <a:accent5>
        <a:srgbClr val="90A693"/>
      </a:accent5>
      <a:accent6>
        <a:srgbClr val="389066"/>
      </a:accent6>
      <a:hlink>
        <a:srgbClr val="27A99A"/>
      </a:hlink>
      <a:folHlink>
        <a:srgbClr val="94AE9D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11E33DF-2340-4F4E-B874-B73FEFEBFC8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1091</TotalTime>
  <Words>415</Words>
  <Application>Microsoft Office PowerPoint</Application>
  <PresentationFormat>Custom</PresentationFormat>
  <Paragraphs>470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 Unicode MS</vt:lpstr>
      <vt:lpstr>Arial</vt:lpstr>
      <vt:lpstr>Bell MT</vt:lpstr>
      <vt:lpstr>Euphemia</vt:lpstr>
      <vt:lpstr>Garamond</vt:lpstr>
      <vt:lpstr>Times New Roman</vt:lpstr>
      <vt:lpstr>Wingdings</vt:lpstr>
      <vt:lpstr>Organic</vt:lpstr>
      <vt:lpstr>“Android Food Ordering System” (Virtual Waitress)</vt:lpstr>
      <vt:lpstr>Contents</vt:lpstr>
      <vt:lpstr>Idea </vt:lpstr>
      <vt:lpstr>DFD diagram of Food Ordering System</vt:lpstr>
      <vt:lpstr>As per our observation</vt:lpstr>
      <vt:lpstr>Introduction</vt:lpstr>
      <vt:lpstr>Graphical representation of the application</vt:lpstr>
      <vt:lpstr>Platform for the Project</vt:lpstr>
      <vt:lpstr>Requirements for Project</vt:lpstr>
      <vt:lpstr>User Interface for our application</vt:lpstr>
      <vt:lpstr>User Interface for our application</vt:lpstr>
      <vt:lpstr>User Interface for our application</vt:lpstr>
      <vt:lpstr>Order selection:  </vt:lpstr>
      <vt:lpstr>Bill &amp; confirmation</vt:lpstr>
      <vt:lpstr>Confirmation:</vt:lpstr>
      <vt:lpstr>End Screen</vt:lpstr>
      <vt:lpstr>At the server’s side</vt:lpstr>
      <vt:lpstr>At the server’s side</vt:lpstr>
      <vt:lpstr>At the server’s side</vt:lpstr>
      <vt:lpstr>At the server’s side</vt:lpstr>
      <vt:lpstr>At the server’s side</vt:lpstr>
      <vt:lpstr>Advantages of project</vt:lpstr>
      <vt:lpstr>Disadvantages of project</vt:lpstr>
      <vt:lpstr>Future Scope</vt:lpstr>
      <vt:lpstr>Technologies used</vt:lpstr>
      <vt:lpstr>References:  </vt:lpstr>
      <vt:lpstr>THANK YOU  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G. V. Acharya Polytechnics</dc:title>
  <dc:creator/>
  <cp:keywords/>
  <cp:lastModifiedBy>RePack by Diakov</cp:lastModifiedBy>
  <cp:revision>223</cp:revision>
  <dcterms:created xsi:type="dcterms:W3CDTF">2015-09-04T16:03:49Z</dcterms:created>
  <dcterms:modified xsi:type="dcterms:W3CDTF">2016-04-05T06:13:01Z</dcterms:modified>
  <cp:contentStatus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TC028011099991</vt:lpwstr>
  </property>
</Properties>
</file>